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333" r:id="rId5"/>
    <p:sldId id="334" r:id="rId6"/>
    <p:sldId id="335" r:id="rId7"/>
    <p:sldId id="336" r:id="rId8"/>
    <p:sldId id="339" r:id="rId9"/>
    <p:sldId id="340" r:id="rId10"/>
    <p:sldId id="34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Stijl, lich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677" autoAdjust="0"/>
  </p:normalViewPr>
  <p:slideViewPr>
    <p:cSldViewPr>
      <p:cViewPr varScale="1">
        <p:scale>
          <a:sx n="51" d="100"/>
          <a:sy n="51" d="100"/>
        </p:scale>
        <p:origin x="1232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30B2A-61B8-4F47-A976-5CCA1E8F0374}" type="datetimeFigureOut">
              <a:rPr lang="nl-NL" smtClean="0"/>
              <a:t>12-1-2026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C45C8-B6E9-44F3-A94D-BEF3522261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7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n.wikiwijs.nl/204617/Kennisbank_misconcepten_in_de_biologie#!page-7878468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reativecommons.org/licenses/by-sa/4.0/deed.nl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1200" dirty="0"/>
              <a:t>Deze PowerPoint is gemaakt voor de </a:t>
            </a:r>
            <a:r>
              <a:rPr lang="nl-NL" sz="1200" dirty="0">
                <a:hlinkClick r:id="rId3"/>
              </a:rPr>
              <a:t>Kennisbank misconcepten in de biologie </a:t>
            </a:r>
            <a:endParaRPr lang="nl-NL" sz="1200" dirty="0"/>
          </a:p>
          <a:p>
            <a:pPr marL="0" indent="0">
              <a:buNone/>
            </a:pPr>
            <a:endParaRPr lang="nl-NL" sz="1200" dirty="0"/>
          </a:p>
          <a:p>
            <a:pPr marL="0" indent="0">
              <a:buNone/>
            </a:pPr>
            <a:r>
              <a:rPr lang="nl-NL" sz="1200" dirty="0"/>
              <a:t>© 2025 Sofie Faes voor Kennisbank Misconcepten in de Biologie | </a:t>
            </a:r>
            <a:r>
              <a:rPr lang="nl-NL" sz="1200" u="sng" dirty="0">
                <a:hlinkClick r:id="rId4"/>
              </a:rPr>
              <a:t>CC BY-SA 4.0</a:t>
            </a:r>
            <a:endParaRPr lang="nl-NL" sz="1200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9424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Fout: Het linker chromosomen paar wordt homozygoot genoemd. In het rechter chromosomenpaar bevatten twee zuster </a:t>
            </a:r>
            <a:r>
              <a:rPr lang="nl-NL" dirty="0" err="1"/>
              <a:t>chromatiden</a:t>
            </a:r>
            <a:r>
              <a:rPr lang="nl-NL" dirty="0"/>
              <a:t> verschillende allelen. </a:t>
            </a:r>
          </a:p>
          <a:p>
            <a:endParaRPr lang="nl-NL" dirty="0"/>
          </a:p>
          <a:p>
            <a:r>
              <a:rPr lang="nl-NL" dirty="0"/>
              <a:t>Goed: Het linker paar chromosomen is </a:t>
            </a:r>
            <a:r>
              <a:rPr lang="nl-NL" b="1" dirty="0"/>
              <a:t>heterozygoot</a:t>
            </a:r>
            <a:r>
              <a:rPr lang="nl-NL" dirty="0"/>
              <a:t> want elk chromosoom bevat een ander allel. Het rechterpaar kan in die vorm niet voorkomen want beide </a:t>
            </a:r>
            <a:r>
              <a:rPr lang="nl-NL" dirty="0" err="1"/>
              <a:t>chromatiden</a:t>
            </a:r>
            <a:r>
              <a:rPr lang="nl-NL" dirty="0"/>
              <a:t> van een </a:t>
            </a:r>
            <a:r>
              <a:rPr lang="nl-NL" dirty="0" err="1"/>
              <a:t>chromsoom</a:t>
            </a:r>
            <a:r>
              <a:rPr lang="nl-NL" dirty="0"/>
              <a:t> zijn een kopie van elkaar en dus hetzelfde. </a:t>
            </a:r>
          </a:p>
          <a:p>
            <a:endParaRPr lang="nl-NL" dirty="0"/>
          </a:p>
          <a:p>
            <a:r>
              <a:rPr lang="nl-NL" dirty="0"/>
              <a:t>Bron: https://nl.dreamstime.com/homozygote-en-heterozygote-chromosomen-verschil-tussen-gentechnologie-vectorillustratie-image207851568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685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Fout: In het linker chromosomenpaar bevatten twee zuster </a:t>
            </a:r>
            <a:r>
              <a:rPr lang="nl-NL" dirty="0" err="1"/>
              <a:t>chromatiden</a:t>
            </a:r>
            <a:r>
              <a:rPr lang="nl-NL" dirty="0"/>
              <a:t> verschillende allelen. Het rechter chromosomen paar wordt homozygoot genoemd.</a:t>
            </a:r>
          </a:p>
          <a:p>
            <a:endParaRPr lang="nl-NL" dirty="0"/>
          </a:p>
          <a:p>
            <a:r>
              <a:rPr lang="nl-NL" dirty="0"/>
              <a:t>Goed: Het rechter chromosomenpaar is </a:t>
            </a:r>
            <a:r>
              <a:rPr lang="nl-NL" b="1" dirty="0"/>
              <a:t>heterozygoot</a:t>
            </a:r>
            <a:r>
              <a:rPr lang="nl-NL" dirty="0"/>
              <a:t> want elk chromosoom bevat een ander allel. Het linker paar kan in die vorm niet voorkomen want beide </a:t>
            </a:r>
            <a:r>
              <a:rPr lang="nl-NL" dirty="0" err="1"/>
              <a:t>chromatiden</a:t>
            </a:r>
            <a:r>
              <a:rPr lang="nl-NL" dirty="0"/>
              <a:t> van een </a:t>
            </a:r>
            <a:r>
              <a:rPr lang="nl-NL" dirty="0" err="1"/>
              <a:t>chromsoom</a:t>
            </a:r>
            <a:r>
              <a:rPr lang="nl-NL" dirty="0"/>
              <a:t> zijn een kopie van elkaar en dus hetzelfde. </a:t>
            </a:r>
          </a:p>
          <a:p>
            <a:endParaRPr lang="nl-NL" dirty="0"/>
          </a:p>
          <a:p>
            <a:r>
              <a:rPr lang="nl-NL" dirty="0"/>
              <a:t>Bron: https://www.mdpi.com/2079-9292/11/4/548#:~:text=The%20tool%20uses%20a%20multilayer,deep%2Dlearning%2Dbased%20model. </a:t>
            </a:r>
          </a:p>
          <a:p>
            <a:r>
              <a:rPr lang="nl-NL" dirty="0"/>
              <a:t>(Peer-</a:t>
            </a:r>
            <a:r>
              <a:rPr lang="nl-NL" dirty="0" err="1"/>
              <a:t>reviewed</a:t>
            </a:r>
            <a:r>
              <a:rPr lang="nl-NL" dirty="0"/>
              <a:t> wetenschappelijk artikel!)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0852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Fout: Tijdens de meta fase vindt transcriptie plaats</a:t>
            </a:r>
          </a:p>
          <a:p>
            <a:endParaRPr lang="nl-NL" dirty="0"/>
          </a:p>
          <a:p>
            <a:r>
              <a:rPr lang="nl-NL" dirty="0"/>
              <a:t>Goed: Wanneer een chromosoom gecondenseerd (opgerold) is kunnen genen niet afgelezen worden. Transcriptie gebeurt als de chromosomen in niet gecondenseerde, en niet gedupliceerde vorm zijn.</a:t>
            </a:r>
          </a:p>
          <a:p>
            <a:endParaRPr lang="nl-NL" dirty="0"/>
          </a:p>
          <a:p>
            <a:r>
              <a:rPr lang="nl-NL" dirty="0"/>
              <a:t>Bron: http://nl.wikipedia.org/wiki/Transcriptie_%28biologie%29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932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Fout: De zuster </a:t>
            </a:r>
            <a:r>
              <a:rPr lang="nl-NL" dirty="0" err="1"/>
              <a:t>chromatiden</a:t>
            </a:r>
            <a:r>
              <a:rPr lang="nl-NL" dirty="0"/>
              <a:t> hebben verschillende genenbanden</a:t>
            </a:r>
          </a:p>
          <a:p>
            <a:endParaRPr lang="nl-NL" dirty="0"/>
          </a:p>
          <a:p>
            <a:r>
              <a:rPr lang="nl-NL" dirty="0"/>
              <a:t>Goed: zuster </a:t>
            </a:r>
            <a:r>
              <a:rPr lang="nl-NL" dirty="0" err="1"/>
              <a:t>chromatiden</a:t>
            </a:r>
            <a:r>
              <a:rPr lang="nl-NL" dirty="0"/>
              <a:t> zijn exacte duplicaten van elkaar (het is één chromosoom)</a:t>
            </a:r>
          </a:p>
          <a:p>
            <a:endParaRPr lang="nl-NL" dirty="0"/>
          </a:p>
          <a:p>
            <a:r>
              <a:rPr lang="nl-NL" dirty="0"/>
              <a:t>Bron: </a:t>
            </a:r>
            <a:r>
              <a:rPr lang="nl-NL" dirty="0" err="1"/>
              <a:t>Bricks</a:t>
            </a:r>
            <a:r>
              <a:rPr lang="nl-NL" dirty="0"/>
              <a:t> </a:t>
            </a:r>
            <a:r>
              <a:rPr lang="nl-NL" dirty="0" err="1"/>
              <a:t>biology</a:t>
            </a:r>
            <a:r>
              <a:rPr lang="nl-NL" dirty="0"/>
              <a:t> TTO </a:t>
            </a:r>
            <a:r>
              <a:rPr lang="nl-NL" dirty="0" err="1"/>
              <a:t>chapter</a:t>
            </a:r>
            <a:r>
              <a:rPr lang="nl-NL" dirty="0"/>
              <a:t>: It runs in </a:t>
            </a:r>
            <a:r>
              <a:rPr lang="nl-NL" dirty="0" err="1"/>
              <a:t>the</a:t>
            </a:r>
            <a:r>
              <a:rPr lang="nl-NL" dirty="0"/>
              <a:t> family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7179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Eventueel, bestendigen van juiste inzichten door het verwoorden van een correcte uitleg bij een </a:t>
            </a:r>
            <a:r>
              <a:rPr lang="nl-NL"/>
              <a:t>karyogram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58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103632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70250"/>
            <a:ext cx="85344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304800" y="2889251"/>
            <a:ext cx="11480800" cy="201613"/>
            <a:chOff x="144" y="1680"/>
            <a:chExt cx="5424" cy="144"/>
          </a:xfrm>
        </p:grpSpPr>
        <p:sp>
          <p:nvSpPr>
            <p:cNvPr id="512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 sz="1800">
                <a:solidFill>
                  <a:srgbClr val="000000"/>
                </a:solidFill>
              </a:endParaRPr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 sz="1800">
                <a:solidFill>
                  <a:srgbClr val="000000"/>
                </a:solidFill>
              </a:endParaRPr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 sz="18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678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1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26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6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00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07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49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37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7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8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44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12-1-2026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3048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800">
              <a:solidFill>
                <a:srgbClr val="000000"/>
              </a:solidFill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44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3805A5-B323-112A-BD35-277DC94D6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Docenten handleiding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2534CE-D409-8160-E56D-7BD65F2DB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Let op: deze oefening wil je niet te vroeg inzetten omdat het verwarring en misconcepten kan veroorzaken.</a:t>
            </a:r>
          </a:p>
          <a:p>
            <a:r>
              <a:rPr lang="nl-NL" dirty="0"/>
              <a:t>Aan de andere kant wil je ook dat je leerlingen dit soort foute afbeeldingen (die overal op internet en zelfs in boeken voorkomen) kunnen herkennen</a:t>
            </a:r>
          </a:p>
          <a:p>
            <a:r>
              <a:rPr lang="nl-NL" dirty="0"/>
              <a:t>Deze misvattingen komen veel voor bij leerlingen en met deze werkvorm kun je dat goed aan het licht krijgen.</a:t>
            </a:r>
          </a:p>
          <a:p>
            <a:r>
              <a:rPr lang="nl-NL" dirty="0"/>
              <a:t>Zorg dat aan het einde altijd expliciet wordt benoemd, + laat zien wat het goede antwoord is.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2448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F548BC-F5EC-9535-4F97-C6C684875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er fout in deze afbeelding?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BCC5B2-3A3F-E030-0998-35A492394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026" name="Picture 2" descr="Homozygote En Heterozygote Chromosomen Vector Illustratie - Illustration of  allel, afdeling: 207851568">
            <a:extLst>
              <a:ext uri="{FF2B5EF4-FFF2-40B4-BE49-F238E27FC236}">
                <a16:creationId xmlns:a16="http://schemas.microsoft.com/office/drawing/2014/main" id="{3C174446-A0AC-7254-76B1-09DFFF90C8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67"/>
          <a:stretch>
            <a:fillRect/>
          </a:stretch>
        </p:blipFill>
        <p:spPr bwMode="auto">
          <a:xfrm>
            <a:off x="609600" y="1626133"/>
            <a:ext cx="7620000" cy="4284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60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83069-A584-23B5-1091-878FF9FF8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er fout in deze afbeelding?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BF3146-EB12-2877-14EB-AC8047F0B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71ED61B-317E-2A20-5735-65A3D7CA4C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5232" y="1680918"/>
            <a:ext cx="5801535" cy="349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874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9825D-4AE4-E9FE-C47A-113228B5F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er fout in deze afbeelding?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F6D589-9B63-E09A-0F9D-7570658DD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D9CD616-99D0-CBB9-459B-C3386A164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457" y="2086783"/>
            <a:ext cx="6957085" cy="4214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4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8330E-EA8D-4A72-6F8B-163047416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er fout in deze afbeelding?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7E91AD-1B22-EA81-2356-F61308430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436432F-78DA-0D5E-2B33-E2BA7C64C1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1" t="25850" r="12201" b="27950"/>
          <a:stretch>
            <a:fillRect/>
          </a:stretch>
        </p:blipFill>
        <p:spPr bwMode="auto">
          <a:xfrm>
            <a:off x="3359696" y="1844824"/>
            <a:ext cx="4578336" cy="428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99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14C534-8478-BB58-34C9-9E3F46150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4E18AF-FF25-051F-2438-6195F21BB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833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7ECBE-83F2-EB17-9079-A97141330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Echte foto </a:t>
            </a:r>
            <a:r>
              <a:rPr lang="nl-NL" dirty="0" err="1"/>
              <a:t>karyogram</a:t>
            </a:r>
            <a:r>
              <a:rPr lang="nl-NL" dirty="0"/>
              <a:t> van een man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898019-AD38-E400-FED4-BC0EB8F94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5558408" cy="4530725"/>
          </a:xfrm>
        </p:spPr>
        <p:txBody>
          <a:bodyPr/>
          <a:lstStyle/>
          <a:p>
            <a:pPr marL="0" indent="0">
              <a:buNone/>
            </a:pPr>
            <a:r>
              <a:rPr lang="nl-NL" sz="2400" dirty="0"/>
              <a:t>Leg uit…</a:t>
            </a:r>
          </a:p>
          <a:p>
            <a:pPr marL="0" indent="0">
              <a:buNone/>
            </a:pPr>
            <a:endParaRPr lang="nl-NL" dirty="0"/>
          </a:p>
          <a:p>
            <a:pPr marL="514350" indent="-514350">
              <a:buFont typeface="+mj-lt"/>
              <a:buAutoNum type="arabicPeriod"/>
            </a:pPr>
            <a:r>
              <a:rPr lang="nl-NL" sz="2400" dirty="0"/>
              <a:t>Wanneer hebben chromosomen deze zichtbare vorm?</a:t>
            </a:r>
          </a:p>
          <a:p>
            <a:pPr marL="514350" indent="-514350">
              <a:buFont typeface="+mj-lt"/>
              <a:buAutoNum type="arabicPeriod"/>
            </a:pPr>
            <a:endParaRPr lang="nl-NL" sz="2400" dirty="0"/>
          </a:p>
          <a:p>
            <a:pPr marL="514350" indent="-514350">
              <a:buFont typeface="+mj-lt"/>
              <a:buAutoNum type="arabicPeriod"/>
            </a:pPr>
            <a:r>
              <a:rPr lang="nl-NL" sz="2400" dirty="0"/>
              <a:t>Wat zijn homologe chromosomen paren?</a:t>
            </a:r>
          </a:p>
          <a:p>
            <a:pPr marL="514350" indent="-514350">
              <a:buFont typeface="+mj-lt"/>
              <a:buAutoNum type="arabicPeriod"/>
            </a:pPr>
            <a:endParaRPr lang="nl-NL" sz="2400" dirty="0"/>
          </a:p>
          <a:p>
            <a:pPr marL="514350" indent="-514350">
              <a:buFont typeface="+mj-lt"/>
              <a:buAutoNum type="arabicPeriod"/>
            </a:pPr>
            <a:r>
              <a:rPr lang="nl-NL" sz="2400" dirty="0"/>
              <a:t>Wanneer verdubbelt een chromosoom zich?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5" name="Afbeelding 4" descr="Afbeelding met Lettertype, handschrift, wit, zwart-wit&#10;&#10;Door AI gegenereerde inhoud is mogelijk onjuist.">
            <a:extLst>
              <a:ext uri="{FF2B5EF4-FFF2-40B4-BE49-F238E27FC236}">
                <a16:creationId xmlns:a16="http://schemas.microsoft.com/office/drawing/2014/main" id="{589DC08F-DCDA-1CDA-D5A7-021E962BBF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040" y="1731641"/>
            <a:ext cx="5126360" cy="512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595066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Niveau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Niveau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iveau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au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au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d43c25b4-f9cb-4440-b4b3-9a18005170c4">
      <UserInfo>
        <DisplayName/>
        <AccountId xsi:nil="true"/>
        <AccountType/>
      </UserInfo>
    </Owner>
    <Distribution_Groups xmlns="d43c25b4-f9cb-4440-b4b3-9a18005170c4" xsi:nil="true"/>
    <Math_Settings xmlns="d43c25b4-f9cb-4440-b4b3-9a18005170c4" xsi:nil="true"/>
    <FolderType xmlns="d43c25b4-f9cb-4440-b4b3-9a18005170c4" xsi:nil="true"/>
    <Student_Groups xmlns="d43c25b4-f9cb-4440-b4b3-9a18005170c4">
      <UserInfo>
        <DisplayName/>
        <AccountId xsi:nil="true"/>
        <AccountType/>
      </UserInfo>
    </Student_Groups>
    <Templates xmlns="d43c25b4-f9cb-4440-b4b3-9a18005170c4" xsi:nil="true"/>
    <LMS_Mappings xmlns="d43c25b4-f9cb-4440-b4b3-9a18005170c4" xsi:nil="true"/>
    <Invited_Teachers xmlns="d43c25b4-f9cb-4440-b4b3-9a18005170c4" xsi:nil="true"/>
    <Invited_Students xmlns="d43c25b4-f9cb-4440-b4b3-9a18005170c4" xsi:nil="true"/>
    <Students xmlns="d43c25b4-f9cb-4440-b4b3-9a18005170c4">
      <UserInfo>
        <DisplayName/>
        <AccountId xsi:nil="true"/>
        <AccountType/>
      </UserInfo>
    </Students>
    <DefaultSectionNames xmlns="d43c25b4-f9cb-4440-b4b3-9a18005170c4" xsi:nil="true"/>
    <_activity xmlns="d43c25b4-f9cb-4440-b4b3-9a18005170c4" xsi:nil="true"/>
    <CultureName xmlns="d43c25b4-f9cb-4440-b4b3-9a18005170c4" xsi:nil="true"/>
    <Self_Registration_Enabled xmlns="d43c25b4-f9cb-4440-b4b3-9a18005170c4" xsi:nil="true"/>
    <Has_Teacher_Only_SectionGroup xmlns="d43c25b4-f9cb-4440-b4b3-9a18005170c4" xsi:nil="true"/>
    <Is_Collaboration_Space_Locked xmlns="d43c25b4-f9cb-4440-b4b3-9a18005170c4" xsi:nil="true"/>
    <IsNotebookLocked xmlns="d43c25b4-f9cb-4440-b4b3-9a18005170c4" xsi:nil="true"/>
    <NotebookType xmlns="d43c25b4-f9cb-4440-b4b3-9a18005170c4" xsi:nil="true"/>
    <Teachers xmlns="d43c25b4-f9cb-4440-b4b3-9a18005170c4">
      <UserInfo>
        <DisplayName/>
        <AccountId xsi:nil="true"/>
        <AccountType/>
      </UserInfo>
    </Teachers>
    <Teams_Channel_Section_Location xmlns="d43c25b4-f9cb-4440-b4b3-9a18005170c4" xsi:nil="true"/>
    <AppVersion xmlns="d43c25b4-f9cb-4440-b4b3-9a18005170c4" xsi:nil="true"/>
    <TeamsChannelId xmlns="d43c25b4-f9cb-4440-b4b3-9a18005170c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8DFA3C544AF3429179B7E9AA4F2739" ma:contentTypeVersion="35" ma:contentTypeDescription="Een nieuw document maken." ma:contentTypeScope="" ma:versionID="c89135477105d236bcfb40c4f63c8d6a">
  <xsd:schema xmlns:xsd="http://www.w3.org/2001/XMLSchema" xmlns:xs="http://www.w3.org/2001/XMLSchema" xmlns:p="http://schemas.microsoft.com/office/2006/metadata/properties" xmlns:ns3="9235e857-ae3b-4512-896b-eb3452cdb45b" xmlns:ns4="d43c25b4-f9cb-4440-b4b3-9a18005170c4" targetNamespace="http://schemas.microsoft.com/office/2006/metadata/properties" ma:root="true" ma:fieldsID="8027adb03d41cc574362fc0f50ca4cf8" ns3:_="" ns4:_="">
    <xsd:import namespace="9235e857-ae3b-4512-896b-eb3452cdb45b"/>
    <xsd:import namespace="d43c25b4-f9cb-4440-b4b3-9a18005170c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Teams_Channel_Section_Location" minOccurs="0"/>
                <xsd:element ref="ns4:_activity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e857-ae3b-4512-896b-eb3452cdb4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c25b4-f9cb-4440-b4b3-9a18005170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19" nillable="true" ma:displayName="Notebook Type" ma:internalName="NotebookType">
      <xsd:simpleType>
        <xsd:restriction base="dms:Text"/>
      </xsd:simpleType>
    </xsd:element>
    <xsd:element name="FolderType" ma:index="20" nillable="true" ma:displayName="Folder Type" ma:internalName="FolderType">
      <xsd:simpleType>
        <xsd:restriction base="dms:Text"/>
      </xsd:simpleType>
    </xsd:element>
    <xsd:element name="CultureName" ma:index="21" nillable="true" ma:displayName="Culture Name" ma:internalName="CultureName">
      <xsd:simpleType>
        <xsd:restriction base="dms:Text"/>
      </xsd:simpleType>
    </xsd:element>
    <xsd:element name="AppVersion" ma:index="22" nillable="true" ma:displayName="App Version" ma:internalName="AppVersion">
      <xsd:simpleType>
        <xsd:restriction base="dms:Text"/>
      </xsd:simpleType>
    </xsd:element>
    <xsd:element name="TeamsChannelId" ma:index="23" nillable="true" ma:displayName="Teams Channel Id" ma:internalName="TeamsChannelId">
      <xsd:simpleType>
        <xsd:restriction base="dms:Text"/>
      </xsd:simpleType>
    </xsd:element>
    <xsd:element name="Owner" ma:index="24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5" nillable="true" ma:displayName="Math Settings" ma:internalName="Math_Settings">
      <xsd:simpleType>
        <xsd:restriction base="dms:Text"/>
      </xsd:simpleType>
    </xsd:element>
    <xsd:element name="DefaultSectionNames" ma:index="2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7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1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2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7" nillable="true" ma:displayName="Is Collaboration Space Locked" ma:internalName="Is_Collaboration_Space_Locked">
      <xsd:simpleType>
        <xsd:restriction base="dms:Boolean"/>
      </xsd:simpleType>
    </xsd:element>
    <xsd:element name="IsNotebookLocked" ma:index="38" nillable="true" ma:displayName="Is Notebook Locked" ma:internalName="IsNotebookLocked">
      <xsd:simpleType>
        <xsd:restriction base="dms:Boolean"/>
      </xsd:simpleType>
    </xsd:element>
    <xsd:element name="Teams_Channel_Section_Location" ma:index="39" nillable="true" ma:displayName="Teams Channel Section Location" ma:internalName="Teams_Channel_Section_Location">
      <xsd:simpleType>
        <xsd:restriction base="dms:Text"/>
      </xsd:simpleType>
    </xsd:element>
    <xsd:element name="_activity" ma:index="40" nillable="true" ma:displayName="_activity" ma:hidden="true" ma:internalName="_activity">
      <xsd:simpleType>
        <xsd:restriction base="dms:Note"/>
      </xsd:simpleType>
    </xsd:element>
    <xsd:element name="MediaServiceObjectDetectorVersions" ma:index="4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2E118A-88C5-4025-A8AC-5A07E42A9D5D}">
  <ds:schemaRefs>
    <ds:schemaRef ds:uri="http://purl.org/dc/terms/"/>
    <ds:schemaRef ds:uri="http://purl.org/dc/dcmitype/"/>
    <ds:schemaRef ds:uri="d43c25b4-f9cb-4440-b4b3-9a18005170c4"/>
    <ds:schemaRef ds:uri="http://purl.org/dc/elements/1.1/"/>
    <ds:schemaRef ds:uri="9235e857-ae3b-4512-896b-eb3452cdb45b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5926B47-747B-45A0-83EB-A57220FF2A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35e857-ae3b-4512-896b-eb3452cdb45b"/>
    <ds:schemaRef ds:uri="d43c25b4-f9cb-4440-b4b3-9a1800517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578C9F-3E11-4246-8C2C-104FA7A54A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7985</TotalTime>
  <Words>454</Words>
  <Application>Microsoft Office PowerPoint</Application>
  <PresentationFormat>Breedbeeld</PresentationFormat>
  <Paragraphs>49</Paragraphs>
  <Slides>7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Calibri</vt:lpstr>
      <vt:lpstr>Garamond</vt:lpstr>
      <vt:lpstr>Times New Roman</vt:lpstr>
      <vt:lpstr>Verdana</vt:lpstr>
      <vt:lpstr>Wingdings</vt:lpstr>
      <vt:lpstr>Thema1</vt:lpstr>
      <vt:lpstr>Docenten handleiding</vt:lpstr>
      <vt:lpstr>Wat is er fout in deze afbeelding?</vt:lpstr>
      <vt:lpstr>Wat is er fout in deze afbeelding?</vt:lpstr>
      <vt:lpstr>Wat is er fout in deze afbeelding?</vt:lpstr>
      <vt:lpstr>Wat is er fout in deze afbeelding?</vt:lpstr>
      <vt:lpstr>PowerPoint-presentatie</vt:lpstr>
      <vt:lpstr>Echte foto karyogram van een man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Sofie Faes</dc:creator>
  <cp:lastModifiedBy>Joska de Kroon</cp:lastModifiedBy>
  <cp:revision>105</cp:revision>
  <dcterms:created xsi:type="dcterms:W3CDTF">2018-08-16T11:12:12Z</dcterms:created>
  <dcterms:modified xsi:type="dcterms:W3CDTF">2026-01-12T12:42:55Z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0x010100978DFA3C544AF3429179B7E9AA4F2739</vt:lpwstr>
  </property>
</Properties>
</file>